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Roboto Condensed Light" panose="020B0604020202020204" charset="0"/>
      <p:regular r:id="rId29"/>
      <p:bold r:id="rId30"/>
      <p:italic r:id="rId31"/>
      <p:boldItalic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 rot="5400000">
            <a:off x="1697050" y="-812812"/>
            <a:ext cx="58515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84875" y="2207975"/>
            <a:ext cx="53472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Optical Character Recognition(OCR) for </a:t>
            </a:r>
            <a:endParaRPr sz="3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Collection</a:t>
            </a:r>
            <a:endParaRPr sz="3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891" y="983676"/>
            <a:ext cx="1259283" cy="13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7718265" y="2903225"/>
            <a:ext cx="1846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220378" y="3392700"/>
            <a:ext cx="24039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Arnab Sen Sharma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 : 2013331017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8608915" y="3416400"/>
            <a:ext cx="24039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Maruf Ahmed Mridul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 : 2013331015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169468" y="5775050"/>
            <a:ext cx="48282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Department of </a:t>
            </a:r>
            <a:endParaRPr sz="23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Computer Science &amp; Engineering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8608915" y="3526473"/>
            <a:ext cx="1800" cy="49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Shape 92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063800" y="2142125"/>
            <a:ext cx="79440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Pixel Values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are the only feature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X (28X28) feature vector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Binarized pixel values (0 or 1)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140000" y="2446925"/>
            <a:ext cx="79440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Space :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 20 white pixels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Dot :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20 and &lt; 50 white pixels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821575" y="753425"/>
            <a:ext cx="92763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SOME PREDICTIONS FROM THIS STAGE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063800" y="2142125"/>
            <a:ext cx="7944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Online data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 dataset for letters and digits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A_Z Handwritten alphabets from Kaggle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time data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120 persons using our form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Around 700 characters each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TRAINING AND TESTING DATASET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1063800" y="1608725"/>
            <a:ext cx="7944000" cy="3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Three models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A-Z English capital letters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0-9 English digits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0-2 English digits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500">
                <a:solidFill>
                  <a:srgbClr val="1C4587"/>
                </a:solidFill>
              </a:rPr>
              <a:t>ODELS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401782" y="1198418"/>
            <a:ext cx="11596200" cy="54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2D convolutional layer with 32 filters, which takes 28*28 grayscaled image as input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Pooling layer of 5*5. Activation function </a:t>
            </a:r>
            <a:r>
              <a:rPr lang="en-US" sz="3200" b="1" i="1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ReLU.</a:t>
            </a:r>
            <a:endParaRPr sz="3200" b="1" i="1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Another 2D convolution layer.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Another pooling layer of 5*5.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Hidden layer of 512 neurons.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Dropout of 0.25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 layer: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classes. Activation function </a:t>
            </a:r>
            <a:r>
              <a:rPr lang="en-US" sz="3200" b="1" i="1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Softmax.</a:t>
            </a:r>
            <a:endParaRPr/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Loss: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Categorical Cross Entropy.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Optimizer: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Adam.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3500">
                <a:solidFill>
                  <a:srgbClr val="1C4587"/>
                </a:solidFill>
              </a:rPr>
              <a:t>ODEL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lang="en-US" sz="3500">
                <a:solidFill>
                  <a:srgbClr val="1C4587"/>
                </a:solidFill>
              </a:rPr>
              <a:t>TRUCTURE 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(A</a:t>
            </a:r>
            <a:r>
              <a:rPr lang="en-US" sz="3500">
                <a:solidFill>
                  <a:srgbClr val="1C4587"/>
                </a:solidFill>
              </a:rPr>
              <a:t>LPHABET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401782" y="1385455"/>
            <a:ext cx="1159625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Alphabet: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 + Kaggle. 20,000 samples for each class.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Digit: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EMNIST. 28000 samples for each class.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Divided dataset using </a:t>
            </a:r>
            <a:r>
              <a:rPr lang="en-US" sz="3200" b="1" i="1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sklearn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’s </a:t>
            </a:r>
            <a:r>
              <a:rPr lang="en-US" sz="3200" b="1" i="1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train_test_split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function. 85% in training.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Accuracy: </a:t>
            </a:r>
            <a:endParaRPr/>
          </a:p>
          <a:p>
            <a:pPr marL="482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Alphabet: 98.76%</a:t>
            </a:r>
            <a:endParaRPr/>
          </a:p>
          <a:p>
            <a:pPr marL="4826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Digit: 99.38%</a:t>
            </a:r>
            <a:endParaRPr/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None/>
            </a:pP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500">
                <a:solidFill>
                  <a:srgbClr val="1C4587"/>
                </a:solidFill>
              </a:rPr>
              <a:t>RAINING THE MODEL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401782" y="1385455"/>
            <a:ext cx="1159625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Tested the model on the dataset collected by us via the form.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Performance:</a:t>
            </a:r>
            <a:endParaRPr/>
          </a:p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Alphabet: 78.36%</a:t>
            </a:r>
            <a:endParaRPr/>
          </a:p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	Digit: 82.58%</a:t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500">
                <a:solidFill>
                  <a:srgbClr val="1C4587"/>
                </a:solidFill>
              </a:rPr>
              <a:t>ESTING THE MODEL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963" y="3103419"/>
            <a:ext cx="2479964" cy="21128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3500">
                <a:solidFill>
                  <a:srgbClr val="1C4587"/>
                </a:solidFill>
              </a:rPr>
              <a:t>H THE POOR PERFORMANCE</a:t>
            </a: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668" y="2008541"/>
            <a:ext cx="3239238" cy="320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8526" y="2008542"/>
            <a:ext cx="3239238" cy="320112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5303766" y="3181455"/>
            <a:ext cx="806899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500">
                <a:solidFill>
                  <a:srgbClr val="1C4587"/>
                </a:solidFill>
              </a:rPr>
              <a:t>PPROACH 1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928250" y="2043775"/>
            <a:ext cx="10426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Discard the online dataset. Train the model using only our dataset.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Insufficient data. Too much noise. Very poor performance on evaluation dataset.</a:t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3500">
                <a:solidFill>
                  <a:srgbClr val="1C4587"/>
                </a:solidFill>
              </a:rPr>
              <a:t>PPROACH 2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665014" y="2029920"/>
            <a:ext cx="10426200" cy="3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Train with online dataset + our dataset.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bit better performance. </a:t>
            </a:r>
            <a:endParaRPr/>
          </a:p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Alphabet: 83.93%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Digit: 88.87%</a:t>
            </a:r>
            <a:endParaRPr/>
          </a:p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Amount of our dataset is very low compared to amount of online dataset. </a:t>
            </a:r>
            <a:endParaRPr/>
          </a:p>
          <a:p>
            <a:pPr marL="25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65625" y="3265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AIM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11293192" y="6515196"/>
            <a:ext cx="8018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3125" y="326500"/>
            <a:ext cx="4382827" cy="621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7242525" y="2982400"/>
            <a:ext cx="575400" cy="52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7918300" y="2844150"/>
            <a:ext cx="3345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File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821575" y="5248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1C4587"/>
                </a:solidFill>
              </a:rPr>
              <a:t>APPROACH 3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859158" y="1446715"/>
            <a:ext cx="10426200" cy="508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1" i="1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Modify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online dataset. Merge with our dataset.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8181" y="2285637"/>
            <a:ext cx="2284637" cy="202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7381" y="2285637"/>
            <a:ext cx="2286001" cy="202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8181" y="4530437"/>
            <a:ext cx="2284637" cy="198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07381" y="4530437"/>
            <a:ext cx="2306898" cy="198475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 rot="10800000">
            <a:off x="5470197" y="3097101"/>
            <a:ext cx="529801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 rot="10800000">
            <a:off x="5470199" y="5165120"/>
            <a:ext cx="529800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1C4587"/>
                </a:solidFill>
              </a:rPr>
              <a:t>APPROACH 3 (Cont.)</a:t>
            </a:r>
            <a:endParaRPr sz="3500">
              <a:solidFill>
                <a:srgbClr val="1C4587"/>
              </a:solidFill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817414" y="2029920"/>
            <a:ext cx="10426200" cy="3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 improved significantly !!!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5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Alphabet: 94.39%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5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Digit: 96.58%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5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Digit(0-2): 98.77%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FAILING CASES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/>
          <p:nvPr/>
        </p:nvSpPr>
        <p:spPr>
          <a:xfrm>
            <a:off x="928255" y="2080385"/>
            <a:ext cx="3745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 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etc.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4780215" y="3180185"/>
            <a:ext cx="529800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5478742" y="2504423"/>
            <a:ext cx="6215400" cy="2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May be interchanged sometimes for some </a:t>
            </a: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valid reasons</a:t>
            </a:r>
            <a:endParaRPr sz="36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FAILING CASES (Cont.)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928250" y="1697525"/>
            <a:ext cx="98355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Everything depends on </a:t>
            </a:r>
            <a:r>
              <a:rPr lang="en-US" sz="36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Good Scanning !!</a:t>
            </a:r>
            <a:endParaRPr sz="36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358" y="3049555"/>
            <a:ext cx="2781596" cy="262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0873" y="3049554"/>
            <a:ext cx="2695127" cy="262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9736" y="3049554"/>
            <a:ext cx="2708193" cy="262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21665" y="3049554"/>
            <a:ext cx="2602574" cy="262041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FUTURE WORKS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928250" y="2043775"/>
            <a:ext cx="10426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Achieve the actual goal, that means real time run and collect the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0930404" y="6515200"/>
            <a:ext cx="116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23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824575" y="2930275"/>
            <a:ext cx="36360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 sz="4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2972400" y="1676400"/>
            <a:ext cx="6286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 and Suggestions ?</a:t>
            </a:r>
            <a:endParaRPr sz="4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741825" y="6313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WHY ?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41825" y="783700"/>
            <a:ext cx="1111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purpose is to collect data and prepare a character dataset.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1537850" y="2027625"/>
            <a:ext cx="10925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176 characters (Capital alphabets and digits)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37850" y="2967675"/>
            <a:ext cx="769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 images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photo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signature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date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1524000" y="5630725"/>
            <a:ext cx="4291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a single form !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894225" y="4027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171275" y="1883375"/>
            <a:ext cx="1861200" cy="105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(Form)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3473763" y="1581125"/>
            <a:ext cx="2711400" cy="1657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Cropping and </a:t>
            </a: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Aligning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6639000" y="1762475"/>
            <a:ext cx="21639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Extraction 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7912700" y="3494175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524575" y="3514800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162700" y="3514800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Feeding the trained model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524900" y="5221975"/>
            <a:ext cx="2305200" cy="959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391200" y="5190925"/>
            <a:ext cx="2305200" cy="959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File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Shape 129"/>
          <p:cNvCxnSpPr>
            <a:stCxn id="121" idx="3"/>
            <a:endCxn id="122" idx="1"/>
          </p:cNvCxnSpPr>
          <p:nvPr/>
        </p:nvCxnSpPr>
        <p:spPr>
          <a:xfrm>
            <a:off x="3032475" y="2409875"/>
            <a:ext cx="441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0" name="Shape 130"/>
          <p:cNvCxnSpPr>
            <a:stCxn id="122" idx="3"/>
            <a:endCxn id="123" idx="1"/>
          </p:cNvCxnSpPr>
          <p:nvPr/>
        </p:nvCxnSpPr>
        <p:spPr>
          <a:xfrm>
            <a:off x="6185163" y="2409875"/>
            <a:ext cx="45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1" name="Shape 131"/>
          <p:cNvCxnSpPr>
            <a:stCxn id="124" idx="1"/>
            <a:endCxn id="125" idx="3"/>
          </p:cNvCxnSpPr>
          <p:nvPr/>
        </p:nvCxnSpPr>
        <p:spPr>
          <a:xfrm flipH="1">
            <a:off x="7316000" y="4141575"/>
            <a:ext cx="596700" cy="20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2" name="Shape 132"/>
          <p:cNvCxnSpPr>
            <a:stCxn id="125" idx="1"/>
            <a:endCxn id="126" idx="3"/>
          </p:cNvCxnSpPr>
          <p:nvPr/>
        </p:nvCxnSpPr>
        <p:spPr>
          <a:xfrm rot="10800000">
            <a:off x="3954275" y="4162200"/>
            <a:ext cx="570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3" name="Shape 133"/>
          <p:cNvCxnSpPr>
            <a:stCxn id="127" idx="3"/>
            <a:endCxn id="128" idx="1"/>
          </p:cNvCxnSpPr>
          <p:nvPr/>
        </p:nvCxnSpPr>
        <p:spPr>
          <a:xfrm rot="10800000" flipH="1">
            <a:off x="5830100" y="5670625"/>
            <a:ext cx="561000" cy="3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4" name="Shape 134"/>
          <p:cNvCxnSpPr>
            <a:stCxn id="123" idx="3"/>
            <a:endCxn id="124" idx="0"/>
          </p:cNvCxnSpPr>
          <p:nvPr/>
        </p:nvCxnSpPr>
        <p:spPr>
          <a:xfrm>
            <a:off x="8802900" y="2409875"/>
            <a:ext cx="505500" cy="1084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5" name="Shape 135"/>
          <p:cNvCxnSpPr>
            <a:stCxn id="126" idx="2"/>
            <a:endCxn id="127" idx="1"/>
          </p:cNvCxnSpPr>
          <p:nvPr/>
        </p:nvCxnSpPr>
        <p:spPr>
          <a:xfrm>
            <a:off x="2558450" y="4809600"/>
            <a:ext cx="966600" cy="89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987600" y="2352625"/>
            <a:ext cx="5022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Should be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 Printed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Should be scanned by 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CamScanner without flash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allowed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should be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Portrait</a:t>
            </a:r>
            <a:endParaRPr sz="32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FORM SPECIFICATION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0375" y="326500"/>
            <a:ext cx="4382827" cy="621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987600" y="1743025"/>
            <a:ext cx="7944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Detecting the Markers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CROPPING AND ALIGNING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67722"/>
          <a:stretch/>
        </p:blipFill>
        <p:spPr>
          <a:xfrm>
            <a:off x="1038779" y="2868668"/>
            <a:ext cx="4623022" cy="232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907324" y="2625265"/>
            <a:ext cx="845400" cy="991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012350" y="2609475"/>
            <a:ext cx="845400" cy="991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328200" y="1903200"/>
            <a:ext cx="5762700" cy="1620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429300" y="2547963"/>
            <a:ext cx="56616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Different Image Scenarios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429300" y="2125563"/>
            <a:ext cx="4162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Blob Detector Fails !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328200" y="3835900"/>
            <a:ext cx="5762700" cy="22407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6826200" y="3767700"/>
            <a:ext cx="5573700" cy="22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Minimum average pixel </a:t>
            </a:r>
            <a:endParaRPr sz="32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value works !!</a:t>
            </a:r>
            <a:endParaRPr sz="32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Char char="▻"/>
            </a:pPr>
            <a:r>
              <a:rPr lang="en-US" sz="32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Convex Hull</a:t>
            </a:r>
            <a:endParaRPr sz="32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Dynamic Programming</a:t>
            </a:r>
            <a:endParaRPr sz="3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530400" y="2733625"/>
            <a:ext cx="5809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Perspective Transformation </a:t>
            </a: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after cropping</a:t>
            </a: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CROPPING AND ALIGNING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l="7438" t="3023" r="3789" b="2170"/>
          <a:stretch/>
        </p:blipFill>
        <p:spPr>
          <a:xfrm>
            <a:off x="7236475" y="514725"/>
            <a:ext cx="3890749" cy="588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CELL EXTRACTION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8631" t="45373" r="5300" b="51157"/>
          <a:stretch/>
        </p:blipFill>
        <p:spPr>
          <a:xfrm>
            <a:off x="948350" y="5030700"/>
            <a:ext cx="10621522" cy="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928250" y="1728325"/>
            <a:ext cx="53394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 Left and Bottom Right Corners finding for </a:t>
            </a:r>
            <a:r>
              <a:rPr lang="en-US" sz="32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rows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Cropping the rows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6587000" y="1334250"/>
            <a:ext cx="54954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Extracting each cell by splitting each row into 14 (columns) parts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Removing unnecessary cells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741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2503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3265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Shape 183"/>
          <p:cNvCxnSpPr/>
          <p:nvPr/>
        </p:nvCxnSpPr>
        <p:spPr>
          <a:xfrm>
            <a:off x="4027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Shape 184"/>
          <p:cNvSpPr/>
          <p:nvPr/>
        </p:nvSpPr>
        <p:spPr>
          <a:xfrm>
            <a:off x="11959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20341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9777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88159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02637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821575" y="372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250" y="1372200"/>
            <a:ext cx="3219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6575" y="1391250"/>
            <a:ext cx="32194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8700" y="1391250"/>
            <a:ext cx="32004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90800" y="4063625"/>
            <a:ext cx="1724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68700" y="4077913"/>
            <a:ext cx="20859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6825" y="4049350"/>
            <a:ext cx="21145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9250" y="4326550"/>
            <a:ext cx="1613838" cy="1613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stCxn id="196" idx="3"/>
            <a:endCxn id="197" idx="1"/>
          </p:cNvCxnSpPr>
          <p:nvPr/>
        </p:nvCxnSpPr>
        <p:spPr>
          <a:xfrm>
            <a:off x="4147700" y="2434238"/>
            <a:ext cx="508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4" name="Shape 204"/>
          <p:cNvCxnSpPr>
            <a:stCxn id="197" idx="3"/>
            <a:endCxn id="198" idx="1"/>
          </p:cNvCxnSpPr>
          <p:nvPr/>
        </p:nvCxnSpPr>
        <p:spPr>
          <a:xfrm>
            <a:off x="7876025" y="2434238"/>
            <a:ext cx="43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5" name="Shape 205"/>
          <p:cNvCxnSpPr>
            <a:stCxn id="199" idx="1"/>
            <a:endCxn id="200" idx="3"/>
          </p:cNvCxnSpPr>
          <p:nvPr/>
        </p:nvCxnSpPr>
        <p:spPr>
          <a:xfrm rot="10800000">
            <a:off x="8554700" y="5125663"/>
            <a:ext cx="536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6" name="Shape 206"/>
          <p:cNvCxnSpPr>
            <a:stCxn id="200" idx="1"/>
            <a:endCxn id="201" idx="3"/>
          </p:cNvCxnSpPr>
          <p:nvPr/>
        </p:nvCxnSpPr>
        <p:spPr>
          <a:xfrm rot="10800000">
            <a:off x="5791300" y="5125663"/>
            <a:ext cx="677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7" name="Shape 207"/>
          <p:cNvCxnSpPr>
            <a:stCxn id="201" idx="1"/>
            <a:endCxn id="202" idx="3"/>
          </p:cNvCxnSpPr>
          <p:nvPr/>
        </p:nvCxnSpPr>
        <p:spPr>
          <a:xfrm flipH="1">
            <a:off x="2923225" y="5125675"/>
            <a:ext cx="753600" cy="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8" name="Shape 208"/>
          <p:cNvCxnSpPr>
            <a:stCxn id="198" idx="2"/>
            <a:endCxn id="199" idx="0"/>
          </p:cNvCxnSpPr>
          <p:nvPr/>
        </p:nvCxnSpPr>
        <p:spPr>
          <a:xfrm>
            <a:off x="9908900" y="3477225"/>
            <a:ext cx="43800" cy="58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9" name="Shape 209"/>
          <p:cNvSpPr txBox="1"/>
          <p:nvPr/>
        </p:nvSpPr>
        <p:spPr>
          <a:xfrm>
            <a:off x="1356325" y="3387250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Initial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4251350" y="3387250"/>
            <a:ext cx="5330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Denoised &amp; Border Removed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9680300" y="33438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Thresholded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9048900" y="60281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Cropped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6541938" y="60281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Middled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764350" y="6057400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Inverted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721250" y="5929300"/>
            <a:ext cx="28854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Resized (28 X 28)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Office PowerPoint</Application>
  <PresentationFormat>Widescreen</PresentationFormat>
  <Paragraphs>190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Roboto Condensed Light</vt:lpstr>
      <vt:lpstr>Roboto Condensed</vt:lpstr>
      <vt:lpstr>Arial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Arnab Sen Sharma</cp:lastModifiedBy>
  <cp:revision>1</cp:revision>
  <dcterms:modified xsi:type="dcterms:W3CDTF">2018-03-29T05:29:24Z</dcterms:modified>
</cp:coreProperties>
</file>